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Inter"/>
      <p:regular r:id="rId32"/>
      <p:bold r:id="rId33"/>
    </p:embeddedFont>
    <p:embeddedFont>
      <p:font typeface="Source Code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8" roundtripDataSignature="AMtx7mgNL7FS8J5biBZ4Py+CI7wQr3sG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D87F23-D114-4EFE-9B65-49A72B727A7E}">
  <a:tblStyle styleId="{3CD87F23-D114-4EFE-9B65-49A72B727A7E}" styleName="Table_0">
    <a:wholeTbl>
      <a:tcTxStyle b="off" i="off">
        <a:font>
          <a:latin typeface="Inter Semi Bold"/>
          <a:ea typeface="Inter Semi Bold"/>
          <a:cs typeface="Inter Semi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Inter-bold.fntdata"/><Relationship Id="rId10" Type="http://schemas.openxmlformats.org/officeDocument/2006/relationships/slide" Target="slides/slide4.xml"/><Relationship Id="rId32" Type="http://schemas.openxmlformats.org/officeDocument/2006/relationships/font" Target="fonts/Inter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ardmarxer.com/fisica/reference/index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ardmarxer.com/fisica/reference/index.html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ardmarxer.com/fisica/" TargetMode="External"/><Relationship Id="rId3" Type="http://schemas.openxmlformats.org/officeDocument/2006/relationships/hyperlink" Target="http://mycours.es/fisica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edd1ae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gc6edd1ae65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edd1ae6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4" name="Google Shape;154;gc6edd1ae65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edd1ae6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uk-UA" sz="1400">
                <a:latin typeface="Roboto"/>
                <a:ea typeface="Roboto"/>
                <a:cs typeface="Roboto"/>
                <a:sym typeface="Roboto"/>
              </a:rPr>
              <a:t>Дополнительные методы, которые не описаны в презентации:</a:t>
            </a:r>
            <a:br>
              <a:rPr b="1" lang="uk-UA" sz="1400">
                <a:latin typeface="Roboto"/>
                <a:ea typeface="Roboto"/>
                <a:cs typeface="Roboto"/>
                <a:sym typeface="Roboto"/>
              </a:rPr>
            </a:br>
            <a:br>
              <a:rPr b="1" lang="uk-UA" sz="1400">
                <a:latin typeface="Roboto"/>
                <a:ea typeface="Roboto"/>
                <a:cs typeface="Roboto"/>
                <a:sym typeface="Roboto"/>
              </a:rPr>
            </a:br>
            <a:r>
              <a:rPr b="1" lang="uk-UA" sz="1400">
                <a:latin typeface="Roboto"/>
                <a:ea typeface="Roboto"/>
                <a:cs typeface="Roboto"/>
                <a:sym typeface="Roboto"/>
              </a:rPr>
              <a:t>Для FBox: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float getWidth() - получить текущую ширину объекта FBox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float getHeight() - </a:t>
            </a: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получить текущую высоту объекта FBox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setWidth(float value) - установить новое значение для</a:t>
            </a: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 ширины объекта FBox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setHeight(float value) - </a:t>
            </a: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установить новое значение для высоты объекта FBox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uk-UA" sz="1400">
                <a:latin typeface="Roboto"/>
                <a:ea typeface="Roboto"/>
                <a:cs typeface="Roboto"/>
                <a:sym typeface="Roboto"/>
              </a:rPr>
              <a:t>Для FWorld:</a:t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world.remove(world.top) - удаление верхней границы мира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world.remove(world.bottom) - удаление нижней границы мира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world.remove(world.left) - удаление левой границы мира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Source Code Pro"/>
                <a:ea typeface="Source Code Pro"/>
                <a:cs typeface="Source Code Pro"/>
                <a:sym typeface="Source Code Pro"/>
              </a:rPr>
              <a:t>world.remove(world.right) - удаление правой границы мира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world.setEdgesFriction(float friction) - установка коэффициента трения объектов об границы.</a:t>
            </a:r>
            <a:br>
              <a:rPr lang="uk-UA" sz="14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4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world.setEdgesRestitution(float restitution) - установка коэффициента возврата (пружности) границ мира.</a:t>
            </a:r>
            <a:endParaRPr sz="14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14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world.setGrabbable(false) - метод убирает возможность взаимодействовать с объектами мышкой. Включается аналогичным методом с параметром true</a:t>
            </a:r>
            <a:endParaRPr sz="14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gc6edd1ae65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edd1ae6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gc6edd1ae65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edd1ae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fisica.*;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controlP5.*;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FWorld world;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ControlP5 cp5;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FBox plat;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 = new ControlP5(this);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cp5.addButton("up")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.setColorActive(color(255, 0,0))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.setCaptionLabel("UP")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.setPosition(210, 200)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cp5.addButton("down")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.setColorActive(color(255, 0,0))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.setCaptionLabel("DOWN")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.setPosition(210, 250)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cp5.addButton("left")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.setColorActive(color(255, 0,0))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.setCaptionLabel("LEFT")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.setPosition(120, 225)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cp5.addButton("right")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.setColorActive(color(255, 0,0))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.setCaptionLabel("RIGHT")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.setPosition(300, 225)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Fisica.init(this);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 = new FWorld();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world.setEdges();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FBox b = new FBox(20, 20);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b.setPosition(250, 250);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world.add(b);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background(240);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world.step();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world.draw();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world.setGravity(0, -400);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down()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world.setGravity(0, 400);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left()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world.setGravity(-400, 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right()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world.setGravity(400, 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gc6edd1ae65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0c5ca4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Roboto"/>
                <a:ea typeface="Roboto"/>
                <a:cs typeface="Roboto"/>
                <a:sym typeface="Roboto"/>
              </a:rPr>
              <a:t>Более подробную информацию можно найти по </a:t>
            </a:r>
            <a:r>
              <a:rPr lang="uk-UA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ссылке</a:t>
            </a:r>
            <a:r>
              <a:rPr lang="uk-UA" sz="140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gc60c5ca4a2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60c5ca4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fisica.*;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controlP5.*;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FWorld world;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ControlP5 cp5;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 = new ControlP5(this);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Fisica.init(this);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 = new FWorld();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world.setEdges();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FBox b = new FBox(20, 20);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b.setPosition(250, 250);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world.add(b);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FPoly myBlob = new FPoly();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myBlob.vertex(160, 322);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myBlob.vertex(346, 322);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myBlob.vertex(400, 160);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myBlob.vertex(454, 322);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myBlob.vertex(640, 322);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myBlob.vertex(490, 430);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myBlob.vertex(550, 604);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myBlob.vertex(400, 496);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myBlob.vertex(250, 604);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myBlob.vertex(310, 430);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world.add(myBlob);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background(240);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world.step();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world.draw();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gc60c5ca4a2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60c5ca4a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Roboto"/>
                <a:ea typeface="Roboto"/>
                <a:cs typeface="Roboto"/>
                <a:sym typeface="Roboto"/>
              </a:rPr>
              <a:t>Более подробную информацию можно найти по </a:t>
            </a:r>
            <a:r>
              <a:rPr lang="uk-UA" sz="1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ссылке</a:t>
            </a:r>
            <a:r>
              <a:rPr lang="uk-UA" sz="1400">
                <a:latin typeface="Roboto"/>
                <a:ea typeface="Roboto"/>
                <a:cs typeface="Roboto"/>
                <a:sym typeface="Roboto"/>
              </a:rPr>
              <a:t>. (раздел FBody)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1400">
                <a:latin typeface="Roboto"/>
                <a:ea typeface="Roboto"/>
                <a:cs typeface="Roboto"/>
                <a:sym typeface="Roboto"/>
              </a:rPr>
              <a:t>Желательно пройтись с детьми по основным методам, которые могут им потом пригодиться. Создать несколько объектов с разным коэффициентом трения, плотностью.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gc60c5ca4a2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0c5ca4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gc60c5ca4a2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60c5ca4a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fisica.*;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controlP5.*;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FWorld world;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ControlP5 cp5;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restitution;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size(900, 900);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 = new ControlP5(this);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cp5.addSlider("restitution")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.setCaptionLabel("Restitution")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.setSize(800, 20)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.setPosition(50, 50)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.setRange(0, 2)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15))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.setColorBackground(color(100, 0, 100)) // Фон элемента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.setColorForeground(color(200, 0, 200)) // Цвет бегунка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.setColorActive(color(250, 0, 250));    // Цвет бегунка при наведении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cp5.getController("restitution").getCaptionLabel().align(CENTER, CENTER);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cp5.addButton("clear")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.setColorActive(color(255, 0, 0))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.setCaptionLabel("Clear all objs")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.setPosition(720, 100)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.setSize(120,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Fisica.init(this);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 = new FWorld();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world.setEdges();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world.step();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world.draw();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clear()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world.clear();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world.setEdges();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keyPressed()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if (key == ' ')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FCircle newCircle = new FCircle(40);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newCircle.setPosition(mouseX, mouseY);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newCircle.setNoStroke();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newCircle.setFillColor(color(random(256), random(256), random(256)));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newCircle.setRestitution(restitution);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world.add(newCircle);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gc60c5ca4a2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a7e0003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gaa7e0003e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56142c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controlP5.*;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ControlP5 cp5;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 = new ControlP5(this);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cp5.addButton("setBack")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.setCaptionLabel("Change BG")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.setPosition(210, 200)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.setSize(80, 40)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.setFont(createFont("Arial", 12));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setBack()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background(random(256), random(256), random(256));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gb56142cd2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edd1ae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Дополнительные материалы по теме:</a:t>
            </a:r>
            <a:br>
              <a:rPr lang="uk-UA" sz="14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uk-UA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uk-UA" sz="1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Ссылка 1</a:t>
            </a:r>
            <a:br>
              <a:rPr lang="uk-UA" sz="14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uk-UA" sz="1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Ссылка 2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" name="Google Shape;80;gc6edd1ae6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c4113b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import fisica.*;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gac4113b28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da431b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" name="Google Shape;105;gbda431ba4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edd1ae6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gc6edd1ae65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edd1ae6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gc6edd1ae6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251520" y="5013176"/>
            <a:ext cx="489654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250474" y="5851147"/>
            <a:ext cx="2492725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guage">
  <p:cSld name="Langu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" name="Google Shape;21;p9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" name="Google Shape;23;p9"/>
          <p:cNvSpPr/>
          <p:nvPr>
            <p:ph idx="2" type="tbl"/>
          </p:nvPr>
        </p:nvSpPr>
        <p:spPr>
          <a:xfrm>
            <a:off x="1545580" y="1019175"/>
            <a:ext cx="5514310" cy="555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">
  <p:cSld name="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8" name="Google Shape;28;p10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2" name="Google Shape;32;p11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251525" y="5013175"/>
            <a:ext cx="53994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</a:pPr>
            <a:r>
              <a:rPr lang="uk-UA" sz="4000">
                <a:solidFill>
                  <a:srgbClr val="3E3E46"/>
                </a:solidFill>
                <a:latin typeface="Roboto"/>
                <a:ea typeface="Roboto"/>
                <a:cs typeface="Roboto"/>
                <a:sym typeface="Roboto"/>
              </a:rPr>
              <a:t>БИБЛИОТЕКИ. FISICA</a:t>
            </a:r>
            <a:endParaRPr sz="4000">
              <a:solidFill>
                <a:srgbClr val="3E3E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1"/>
          <p:cNvSpPr txBox="1"/>
          <p:nvPr>
            <p:ph idx="1" type="body"/>
          </p:nvPr>
        </p:nvSpPr>
        <p:spPr>
          <a:xfrm>
            <a:off x="250475" y="5851150"/>
            <a:ext cx="2745600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edd1ae65_0_6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6" name="Google Shape;146;gc6edd1ae65_0_6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47" name="Google Shape;147;gc6edd1ae65_0_6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Первый объект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c6edd1ae65_0_60"/>
          <p:cNvSpPr txBox="1"/>
          <p:nvPr/>
        </p:nvSpPr>
        <p:spPr>
          <a:xfrm>
            <a:off x="437250" y="1233475"/>
            <a:ext cx="7929900" cy="20319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добавления объекта нужно сделать 3 вещи: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Создать и инициализировать объект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Задать/изменить его физические свойства (необязательно)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Добавить объект в мир.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c6edd1ae65_0_60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gc6edd1ae65_0_60"/>
          <p:cNvSpPr txBox="1"/>
          <p:nvPr/>
        </p:nvSpPr>
        <p:spPr>
          <a:xfrm>
            <a:off x="437238" y="3616575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Делать эти действия будем внутри метода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после создания мира.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мы помним, за дальнейшую жизнь объекта отвечает метод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.step()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gc6edd1ae65_0_60"/>
          <p:cNvSpPr/>
          <p:nvPr/>
        </p:nvSpPr>
        <p:spPr>
          <a:xfrm>
            <a:off x="251508" y="34289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edd1ae65_0_73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7" name="Google Shape;157;gc6edd1ae65_0_73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58" name="Google Shape;158;gc6edd1ae65_0_73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Первый объект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c6edd1ae65_0_73"/>
          <p:cNvSpPr txBox="1"/>
          <p:nvPr/>
        </p:nvSpPr>
        <p:spPr>
          <a:xfrm>
            <a:off x="449094" y="4188388"/>
            <a:ext cx="79062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Конструктор класса FBox принимает 2 параметра -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ширину и высоту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будущего объекта.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c6edd1ae65_0_73"/>
          <p:cNvSpPr/>
          <p:nvPr/>
        </p:nvSpPr>
        <p:spPr>
          <a:xfrm>
            <a:off x="263346" y="40008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c6edd1ae65_0_73"/>
          <p:cNvSpPr txBox="1"/>
          <p:nvPr/>
        </p:nvSpPr>
        <p:spPr>
          <a:xfrm>
            <a:off x="2296650" y="1048113"/>
            <a:ext cx="4550700" cy="264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uk-UA" sz="2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FBox b = </a:t>
            </a:r>
            <a:r>
              <a:rPr lang="uk-UA" sz="20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FBox(20, 20);</a:t>
            </a: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world.</a:t>
            </a:r>
            <a:r>
              <a:rPr lang="uk-UA" sz="20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(b);</a:t>
            </a: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endParaRPr sz="2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2" name="Google Shape;162;gc6edd1ae65_0_73"/>
          <p:cNvSpPr txBox="1"/>
          <p:nvPr/>
        </p:nvSpPr>
        <p:spPr>
          <a:xfrm>
            <a:off x="449094" y="5293975"/>
            <a:ext cx="79062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Создайте мир и добавьте в него объект произвольного размера.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Запустите скетч.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gc6edd1ae65_0_73"/>
          <p:cNvSpPr/>
          <p:nvPr/>
        </p:nvSpPr>
        <p:spPr>
          <a:xfrm>
            <a:off x="263346" y="51063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edd1ae65_0_8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69" name="Google Shape;169;gc6edd1ae65_0_8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70" name="Google Shape;170;gc6edd1ae65_0_87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Свойства и методы объектов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c6edd1ae65_0_87"/>
          <p:cNvSpPr txBox="1"/>
          <p:nvPr/>
        </p:nvSpPr>
        <p:spPr>
          <a:xfrm>
            <a:off x="437250" y="12334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запуска прошлого скетча наш объект появился в начальной точке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(0, 0)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сразу устремился вниз под действием гравитации.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c6edd1ae65_0_87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c6edd1ae65_0_87"/>
          <p:cNvSpPr txBox="1"/>
          <p:nvPr/>
        </p:nvSpPr>
        <p:spPr>
          <a:xfrm>
            <a:off x="437238" y="271450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 как, по-умолчанию, наш мир безграничен, давайте это исправим.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gc6edd1ae65_0_87"/>
          <p:cNvSpPr/>
          <p:nvPr/>
        </p:nvSpPr>
        <p:spPr>
          <a:xfrm>
            <a:off x="251508" y="25269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gc6edd1ae65_0_87"/>
          <p:cNvSpPr txBox="1"/>
          <p:nvPr/>
        </p:nvSpPr>
        <p:spPr>
          <a:xfrm>
            <a:off x="437238" y="3879813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.setEdges()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метод для объекта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FWorld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Устанавливает границы нашего мира по краю рабочей области.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gc6edd1ae65_0_87"/>
          <p:cNvSpPr/>
          <p:nvPr/>
        </p:nvSpPr>
        <p:spPr>
          <a:xfrm>
            <a:off x="251508" y="369223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gc6edd1ae65_0_87"/>
          <p:cNvSpPr txBox="1"/>
          <p:nvPr/>
        </p:nvSpPr>
        <p:spPr>
          <a:xfrm>
            <a:off x="437238" y="5153038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.setPosition(float x, float y)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универсальный метод для большинства объектов (кроме мира), который устанавливает позицию объекта относительно размеров рабочей области.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gc6edd1ae65_0_87"/>
          <p:cNvSpPr/>
          <p:nvPr/>
        </p:nvSpPr>
        <p:spPr>
          <a:xfrm>
            <a:off x="251508" y="49654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edd1ae65_0_10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84" name="Google Shape;184;gc6edd1ae65_0_10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85" name="Google Shape;185;gc6edd1ae65_0_10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Результат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gc6edd1ae6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400" y="1434250"/>
            <a:ext cx="4887850" cy="4839075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edd1ae65_0_116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92" name="Google Shape;192;gc6edd1ae65_0_116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93" name="Google Shape;193;gc6edd1ae65_0_116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Свойства и методы объектов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c6edd1ae65_0_116"/>
          <p:cNvSpPr txBox="1"/>
          <p:nvPr/>
        </p:nvSpPr>
        <p:spPr>
          <a:xfrm>
            <a:off x="437250" y="12334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Сила гравитации изначально направлена вниз. Это можно изменить с помощью метода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.setGravity(float gx, float gy),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который применяется к объекту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world.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c6edd1ae65_0_116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c6edd1ae65_0_116"/>
          <p:cNvSpPr txBox="1"/>
          <p:nvPr/>
        </p:nvSpPr>
        <p:spPr>
          <a:xfrm>
            <a:off x="437277" y="3545663"/>
            <a:ext cx="34161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 возможности нескольких библиотек, реализуйте пример справа: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gc6edd1ae65_0_116"/>
          <p:cNvSpPr/>
          <p:nvPr/>
        </p:nvSpPr>
        <p:spPr>
          <a:xfrm>
            <a:off x="251533" y="33580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gc6edd1ae65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25" y="2457050"/>
            <a:ext cx="4214425" cy="417237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60c5ca4a2_0_6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04" name="Google Shape;204;gc60c5ca4a2_0_6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205" name="Google Shape;205;gc60c5ca4a2_0_6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Другие</a:t>
            </a: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формы объектов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c60c5ca4a2_0_6"/>
          <p:cNvSpPr txBox="1"/>
          <p:nvPr/>
        </p:nvSpPr>
        <p:spPr>
          <a:xfrm>
            <a:off x="437275" y="1298554"/>
            <a:ext cx="79062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Кроме “бокса” есть ещё и другие классы объектов: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FCircle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позволяет добавить объект в форме окружности.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80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FPoly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позволяет добавить объект произвольной формы.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c60c5ca4a2_0_6"/>
          <p:cNvSpPr/>
          <p:nvPr/>
        </p:nvSpPr>
        <p:spPr>
          <a:xfrm>
            <a:off x="251521" y="11109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gc60c5ca4a2_0_6"/>
          <p:cNvSpPr txBox="1"/>
          <p:nvPr/>
        </p:nvSpPr>
        <p:spPr>
          <a:xfrm>
            <a:off x="2327675" y="3429000"/>
            <a:ext cx="3963300" cy="295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uk-UA" sz="1800">
                <a:latin typeface="Source Code Pro"/>
                <a:ea typeface="Source Code Pro"/>
                <a:cs typeface="Source Code Pro"/>
                <a:sym typeface="Source Code Pro"/>
              </a:rPr>
              <a:t>...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FPoly pol = </a:t>
            </a: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FBox();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	pol.</a:t>
            </a:r>
            <a:r>
              <a:rPr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vertex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pol.</a:t>
            </a:r>
            <a:r>
              <a:rPr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vertex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pol.</a:t>
            </a:r>
            <a:r>
              <a:rPr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vertex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(x, y);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...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world.add(pol);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60c5ca4a2_0_1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4" name="Google Shape;214;gc60c5ca4a2_0_1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215" name="Google Shape;215;gc60c5ca4a2_0_18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gc60c5ca4a2_0_18"/>
          <p:cNvSpPr txBox="1"/>
          <p:nvPr/>
        </p:nvSpPr>
        <p:spPr>
          <a:xfrm>
            <a:off x="437250" y="1233475"/>
            <a:ext cx="7929900" cy="49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в мир объект произвольной формы.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c60c5ca4a2_0_18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gc60c5ca4a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852500"/>
            <a:ext cx="4837899" cy="4827124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  <p:pic>
        <p:nvPicPr>
          <p:cNvPr id="219" name="Google Shape;219;gc60c5ca4a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398" y="3060561"/>
            <a:ext cx="2411000" cy="2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60c5ca4a2_0_4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25" name="Google Shape;225;gc60c5ca4a2_0_4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226" name="Google Shape;226;gc60c5ca4a2_0_4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FBody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gc60c5ca4a2_0_41"/>
          <p:cNvSpPr txBox="1"/>
          <p:nvPr/>
        </p:nvSpPr>
        <p:spPr>
          <a:xfrm>
            <a:off x="437250" y="12334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Каждый класс объектов наследуется от общего класса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FBody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Именно благодаря это классу у объектов есть физические свойства и возможность их изменения.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c60c5ca4a2_0_41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gc60c5ca4a2_0_41"/>
          <p:cNvSpPr txBox="1"/>
          <p:nvPr/>
        </p:nvSpPr>
        <p:spPr>
          <a:xfrm>
            <a:off x="437275" y="271315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Одним из множества методов класса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FBody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является метод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setRestitution()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который позволяет изменить “прыгучесть” объекта.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gc60c5ca4a2_0_41"/>
          <p:cNvSpPr/>
          <p:nvPr/>
        </p:nvSpPr>
        <p:spPr>
          <a:xfrm>
            <a:off x="251533" y="25255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c60c5ca4a2_0_41"/>
          <p:cNvSpPr txBox="1"/>
          <p:nvPr/>
        </p:nvSpPr>
        <p:spPr>
          <a:xfrm>
            <a:off x="437250" y="42727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Помимо “прыгучести” можно также изменять коэффициент трения, плотность,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коэффициент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демпфирования(затухания) и многое другое.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gc60c5ca4a2_0_41"/>
          <p:cNvSpPr/>
          <p:nvPr/>
        </p:nvSpPr>
        <p:spPr>
          <a:xfrm>
            <a:off x="251508" y="40851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60c5ca4a2_0_54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38" name="Google Shape;238;gc60c5ca4a2_0_54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239" name="Google Shape;239;gc60c5ca4a2_0_54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Удаление объектов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c60c5ca4a2_0_54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позволяет удалять объекты точечно, по одному.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это делать, мы разберем с вами в следующий раз.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gc60c5ca4a2_0_54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gc60c5ca4a2_0_54"/>
          <p:cNvSpPr txBox="1"/>
          <p:nvPr/>
        </p:nvSpPr>
        <p:spPr>
          <a:xfrm>
            <a:off x="437250" y="2463638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Также, вместо персонального удаления объектов, можно воспользоваться методом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.clear(),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которій применяется к объекту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world.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gc60c5ca4a2_0_54"/>
          <p:cNvSpPr/>
          <p:nvPr/>
        </p:nvSpPr>
        <p:spPr>
          <a:xfrm>
            <a:off x="251508" y="227604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gc60c5ca4a2_0_54"/>
          <p:cNvSpPr txBox="1"/>
          <p:nvPr/>
        </p:nvSpPr>
        <p:spPr>
          <a:xfrm>
            <a:off x="437250" y="39828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Ме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тод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.clear()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удаляет все объекты, которые находятся “внутри” мира, включая границы.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c60c5ca4a2_0_54"/>
          <p:cNvSpPr/>
          <p:nvPr/>
        </p:nvSpPr>
        <p:spPr>
          <a:xfrm>
            <a:off x="251508" y="3795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60c5ca4a2_0_32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51" name="Google Shape;251;gc60c5ca4a2_0_32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252" name="Google Shape;252;gc60c5ca4a2_0_32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gc60c5ca4a2_0_32"/>
          <p:cNvSpPr txBox="1"/>
          <p:nvPr/>
        </p:nvSpPr>
        <p:spPr>
          <a:xfrm>
            <a:off x="437275" y="1808400"/>
            <a:ext cx="3491700" cy="3879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Используя возможности нескольких библиотек, реализуйте пример справа. 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Слайдер изменяет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коэффициент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“прыгучести” будущего объекта, который добавляется в мир по нажатию на клавишу пробел.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gc60c5ca4a2_0_32"/>
          <p:cNvSpPr/>
          <p:nvPr/>
        </p:nvSpPr>
        <p:spPr>
          <a:xfrm>
            <a:off x="251521" y="16208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c60c5ca4a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823" y="1667395"/>
            <a:ext cx="4170301" cy="4161017"/>
          </a:xfrm>
          <a:prstGeom prst="rect">
            <a:avLst/>
          </a:prstGeom>
          <a:noFill/>
          <a:ln>
            <a:noFill/>
          </a:ln>
          <a:effectLst>
            <a:outerShdw blurRad="4286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План на четверть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27750" y="557692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latin typeface="Roboto"/>
                <a:ea typeface="Roboto"/>
                <a:cs typeface="Roboto"/>
                <a:sym typeface="Roboto"/>
              </a:rPr>
              <a:t>БИБЛИОТЕКИ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27750" y="4999950"/>
            <a:ext cx="38127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БИБЛИОТЕКИ</a:t>
            </a:r>
            <a:r>
              <a:rPr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FISICA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27750" y="4422975"/>
            <a:ext cx="3812700" cy="540000"/>
          </a:xfrm>
          <a:prstGeom prst="rect">
            <a:avLst/>
          </a:prstGeom>
          <a:solidFill>
            <a:srgbClr val="E8D55F">
              <a:alpha val="3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ARCANOID В PROCESSING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27750" y="3846000"/>
            <a:ext cx="3812700" cy="540000"/>
          </a:xfrm>
          <a:prstGeom prst="rect">
            <a:avLst/>
          </a:prstGeom>
          <a:solidFill>
            <a:srgbClr val="E8D55F">
              <a:alpha val="3254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РАБОТА С 3D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a7e0003ea_0_4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61" name="Google Shape;261;gaa7e0003ea_0_4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sp>
        <p:nvSpPr>
          <p:cNvPr id="262" name="Google Shape;262;gaa7e0003ea_0_4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gaa7e0003ea_0_49"/>
          <p:cNvSpPr/>
          <p:nvPr/>
        </p:nvSpPr>
        <p:spPr>
          <a:xfrm>
            <a:off x="503025" y="1266625"/>
            <a:ext cx="7864200" cy="6819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2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помощью какого метода библиотека подключается к скетчу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aa7e0003ea_0_49"/>
          <p:cNvSpPr/>
          <p:nvPr/>
        </p:nvSpPr>
        <p:spPr>
          <a:xfrm>
            <a:off x="251483" y="11245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gaa7e0003ea_0_49"/>
          <p:cNvSpPr/>
          <p:nvPr/>
        </p:nvSpPr>
        <p:spPr>
          <a:xfrm>
            <a:off x="502950" y="2285575"/>
            <a:ext cx="44226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 добавить объект “в мир”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gaa7e0003ea_0_49"/>
          <p:cNvSpPr/>
          <p:nvPr/>
        </p:nvSpPr>
        <p:spPr>
          <a:xfrm>
            <a:off x="251496" y="21434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gaa7e0003ea_0_49"/>
          <p:cNvSpPr/>
          <p:nvPr/>
        </p:nvSpPr>
        <p:spPr>
          <a:xfrm>
            <a:off x="502950" y="3159100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Какая разница между методами world.step() и world.draw()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gaa7e0003ea_0_49"/>
          <p:cNvSpPr/>
          <p:nvPr/>
        </p:nvSpPr>
        <p:spPr>
          <a:xfrm>
            <a:off x="251496" y="3017009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gaa7e0003ea_0_49"/>
          <p:cNvSpPr/>
          <p:nvPr/>
        </p:nvSpPr>
        <p:spPr>
          <a:xfrm>
            <a:off x="502950" y="4032600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 что отвечает метод .setGrabbable()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gaa7e0003ea_0_49"/>
          <p:cNvSpPr/>
          <p:nvPr/>
        </p:nvSpPr>
        <p:spPr>
          <a:xfrm>
            <a:off x="251496" y="3890509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aa7e0003ea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0750" y="1535475"/>
            <a:ext cx="2029375" cy="20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На этом всё!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5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78" name="Google Shape;278;p5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500" y="1718526"/>
            <a:ext cx="4417000" cy="4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English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3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58" name="Google Shape;58;p3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graphicFrame>
        <p:nvGraphicFramePr>
          <p:cNvPr id="59" name="Google Shape;59;p3"/>
          <p:cNvGraphicFramePr/>
          <p:nvPr/>
        </p:nvGraphicFramePr>
        <p:xfrm>
          <a:off x="1229800" y="1554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{3CD87F23-D114-4EFE-9B65-49A72B727A7E}</a:tableStyleId>
              </a:tblPr>
              <a:tblGrid>
                <a:gridCol w="3226525"/>
                <a:gridCol w="32265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Library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Библиотека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Box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Слайдер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Circle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Кнопка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Polygon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Подпись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World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Ярлык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Шрифт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Gravity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Значение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0" name="Google Shape;60;p3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uk-UA" sz="3100">
                <a:latin typeface="Roboto"/>
                <a:ea typeface="Roboto"/>
                <a:cs typeface="Roboto"/>
                <a:sym typeface="Roboto"/>
              </a:rPr>
              <a:t>Время Английского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2025"/>
            <a:ext cx="2395974" cy="23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56142cd29_0_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7" name="Google Shape;67;gb56142cd29_0_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sp>
        <p:nvSpPr>
          <p:cNvPr id="68" name="Google Shape;68;gb56142cd29_0_8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было в прошлый раз?</a:t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b56142cd29_0_8"/>
          <p:cNvSpPr txBox="1"/>
          <p:nvPr/>
        </p:nvSpPr>
        <p:spPr>
          <a:xfrm>
            <a:off x="437250" y="13391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Знакомство с библиотеками.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b56142cd29_0_8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gb56142cd29_0_8"/>
          <p:cNvSpPr txBox="1"/>
          <p:nvPr/>
        </p:nvSpPr>
        <p:spPr>
          <a:xfrm>
            <a:off x="437263" y="2158963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Slider, button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b56142cd29_0_8"/>
          <p:cNvSpPr/>
          <p:nvPr/>
        </p:nvSpPr>
        <p:spPr>
          <a:xfrm>
            <a:off x="251533" y="19713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gb56142cd29_0_8"/>
          <p:cNvSpPr txBox="1"/>
          <p:nvPr/>
        </p:nvSpPr>
        <p:spPr>
          <a:xfrm>
            <a:off x="437263" y="29788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Настройка элементов.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gb56142cd29_0_8"/>
          <p:cNvSpPr/>
          <p:nvPr/>
        </p:nvSpPr>
        <p:spPr>
          <a:xfrm>
            <a:off x="251533" y="27912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b56142cd29_0_8"/>
          <p:cNvSpPr txBox="1"/>
          <p:nvPr/>
        </p:nvSpPr>
        <p:spPr>
          <a:xfrm>
            <a:off x="437299" y="4993525"/>
            <a:ext cx="35691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Задание для разминки: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b56142cd29_0_8"/>
          <p:cNvSpPr/>
          <p:nvPr/>
        </p:nvSpPr>
        <p:spPr>
          <a:xfrm>
            <a:off x="251558" y="480594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gb56142cd2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025" y="3590512"/>
            <a:ext cx="3044350" cy="308767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edd1ae65_0_12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3" name="Google Shape;83;gc6edd1ae65_0_12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84" name="Google Shape;84;gc6edd1ae65_0_12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Библиотека Fisica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gc6edd1ae65_0_12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Давайте с вами вспомним, что же такое библиотеки в программировании и зачем они нужны?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gc6edd1ae65_0_12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gc6edd1ae65_0_12"/>
          <p:cNvSpPr txBox="1"/>
          <p:nvPr/>
        </p:nvSpPr>
        <p:spPr>
          <a:xfrm>
            <a:off x="437250" y="240010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Сегодня вы с вами познакомимся с библиотекой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которая позволяет наполнять объекты в скетче физическими свойствами.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c6edd1ae65_0_12"/>
          <p:cNvSpPr/>
          <p:nvPr/>
        </p:nvSpPr>
        <p:spPr>
          <a:xfrm>
            <a:off x="251508" y="22125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4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c6edd1ae65_0_12"/>
          <p:cNvSpPr txBox="1"/>
          <p:nvPr/>
        </p:nvSpPr>
        <p:spPr>
          <a:xfrm>
            <a:off x="437250" y="3833950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создает целый мир, в котором есть возможность создавать объекты почти любой формы, придавать этим объектам физические значение и изменять их по ходу работы программы.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c6edd1ae65_0_12"/>
          <p:cNvSpPr/>
          <p:nvPr/>
        </p:nvSpPr>
        <p:spPr>
          <a:xfrm>
            <a:off x="251508" y="36463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gc6edd1ae65_0_12"/>
          <p:cNvSpPr txBox="1"/>
          <p:nvPr/>
        </p:nvSpPr>
        <p:spPr>
          <a:xfrm>
            <a:off x="437250" y="55939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Fisica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является “оберткой” более сложной библиотеки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JBox2D. </a:t>
            </a:r>
            <a:endParaRPr b="1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c6edd1ae65_0_12"/>
          <p:cNvSpPr/>
          <p:nvPr/>
        </p:nvSpPr>
        <p:spPr>
          <a:xfrm>
            <a:off x="251508" y="54063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c4113b285_0_7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98" name="Google Shape;98;gac4113b285_0_7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sp>
        <p:nvSpPr>
          <p:cNvPr id="99" name="Google Shape;99;gac4113b285_0_7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ac4113b285_0_70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Загрузите библиотеку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Fisica, 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после чего добавьте её в ваш проект.</a:t>
            </a:r>
            <a:endParaRPr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ac4113b285_0_70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gac4113b28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925" y="2220875"/>
            <a:ext cx="5786532" cy="4484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a431ba4d_0_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08" name="Google Shape;108;gbda431ba4d_0_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26</a:t>
            </a:r>
            <a:endParaRPr/>
          </a:p>
        </p:txBody>
      </p:sp>
      <p:sp>
        <p:nvSpPr>
          <p:cNvPr id="109" name="Google Shape;109;gbda431ba4d_0_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Инициализация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gbda431ba4d_0_0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Подключим библиотеку к нашему рабочему пространству с помощью следующего кода: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bda431ba4d_0_0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bda431ba4d_0_0"/>
          <p:cNvSpPr txBox="1"/>
          <p:nvPr/>
        </p:nvSpPr>
        <p:spPr>
          <a:xfrm>
            <a:off x="2390375" y="2430725"/>
            <a:ext cx="3837900" cy="221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2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fisica.*;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2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22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22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(500, 500);</a:t>
            </a:r>
            <a:endParaRPr sz="2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Fisica.init(</a:t>
            </a:r>
            <a:r>
              <a:rPr lang="uk-UA" sz="22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5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gbda431ba4d_0_0"/>
          <p:cNvSpPr txBox="1"/>
          <p:nvPr/>
        </p:nvSpPr>
        <p:spPr>
          <a:xfrm>
            <a:off x="437238" y="5111900"/>
            <a:ext cx="7929900" cy="49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Теперь библиотека подключена и проект готов к работе.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bda431ba4d_0_0"/>
          <p:cNvSpPr/>
          <p:nvPr/>
        </p:nvSpPr>
        <p:spPr>
          <a:xfrm>
            <a:off x="251508" y="49243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edd1ae65_0_3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0" name="Google Shape;120;gc6edd1ae65_0_3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21" name="Google Shape;121;gc6edd1ae65_0_3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“мира”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gc6edd1ae65_0_30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Самым главным объектом при работе с библиотекой является объект типа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FWorld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gc6edd1ae65_0_30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gc6edd1ae65_0_30"/>
          <p:cNvSpPr txBox="1"/>
          <p:nvPr/>
        </p:nvSpPr>
        <p:spPr>
          <a:xfrm>
            <a:off x="2251175" y="2228750"/>
            <a:ext cx="4116300" cy="26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fisica.*;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FWorld world;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(500, 500);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Fisica.init(</a:t>
            </a: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this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world = </a:t>
            </a: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FWorld();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gc6edd1ae65_0_30"/>
          <p:cNvSpPr txBox="1"/>
          <p:nvPr/>
        </p:nvSpPr>
        <p:spPr>
          <a:xfrm>
            <a:off x="437238" y="52348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Все наши объекты мы будем помещать “внутрь” мира. 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Именно он будет следить за их перемещениями, столкновениями и другими физическими свойствами.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c6edd1ae65_0_30"/>
          <p:cNvSpPr/>
          <p:nvPr/>
        </p:nvSpPr>
        <p:spPr>
          <a:xfrm>
            <a:off x="251508" y="5047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edd1ae65_0_42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32" name="Google Shape;132;gc6edd1ae65_0_42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26</a:t>
            </a:r>
            <a:endParaRPr/>
          </a:p>
        </p:txBody>
      </p:sp>
      <p:sp>
        <p:nvSpPr>
          <p:cNvPr id="133" name="Google Shape;133;gc6edd1ae65_0_42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“мира”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gc6edd1ae65_0_42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 для того, чтобы мир был постоянно в движении, в цикл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добавим следующие функции: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c6edd1ae65_0_42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c6edd1ae65_0_42"/>
          <p:cNvSpPr txBox="1"/>
          <p:nvPr/>
        </p:nvSpPr>
        <p:spPr>
          <a:xfrm>
            <a:off x="3069150" y="2211175"/>
            <a:ext cx="2666100" cy="129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draw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(){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world.step();</a:t>
            </a:r>
            <a:b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world.</a:t>
            </a:r>
            <a:r>
              <a:rPr b="1" lang="uk-UA" sz="18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draw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</a:t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5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gc6edd1ae65_0_42"/>
          <p:cNvSpPr txBox="1"/>
          <p:nvPr/>
        </p:nvSpPr>
        <p:spPr>
          <a:xfrm>
            <a:off x="437238" y="378830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.step()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отвечает за любые изменения, которые происходят внутри мира с объектами.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gc6edd1ae65_0_42"/>
          <p:cNvSpPr/>
          <p:nvPr/>
        </p:nvSpPr>
        <p:spPr>
          <a:xfrm>
            <a:off x="251508" y="36007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c6edd1ae65_0_42"/>
          <p:cNvSpPr txBox="1"/>
          <p:nvPr/>
        </p:nvSpPr>
        <p:spPr>
          <a:xfrm>
            <a:off x="437238" y="4872838"/>
            <a:ext cx="79299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Функция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.draw()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отрисовывает новый, измененный мир.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Важный момент: эта функция никак не влияет на свойство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background()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рабочей области, потому для чистой картинки его нужно вызывать вручную перед отрисовкой.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c6edd1ae65_0_42"/>
          <p:cNvSpPr/>
          <p:nvPr/>
        </p:nvSpPr>
        <p:spPr>
          <a:xfrm>
            <a:off x="251508" y="46852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rt 1 - Title">
  <a:themeElements>
    <a:clrScheme name="Robocode - SoftDev">
      <a:dk1>
        <a:srgbClr val="000000"/>
      </a:dk1>
      <a:lt1>
        <a:srgbClr val="FFFFFF"/>
      </a:lt1>
      <a:dk2>
        <a:srgbClr val="60617A"/>
      </a:dk2>
      <a:lt2>
        <a:srgbClr val="F5F5F5"/>
      </a:lt2>
      <a:accent1>
        <a:srgbClr val="F5F5F5"/>
      </a:accent1>
      <a:accent2>
        <a:srgbClr val="EFE18D"/>
      </a:accent2>
      <a:accent3>
        <a:srgbClr val="E8D55F"/>
      </a:accent3>
      <a:accent4>
        <a:srgbClr val="60617A"/>
      </a:accent4>
      <a:accent5>
        <a:srgbClr val="54556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UserAnonymus</dc:creator>
</cp:coreProperties>
</file>